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76" r:id="rId7"/>
    <p:sldId id="260" r:id="rId8"/>
    <p:sldId id="261" r:id="rId9"/>
    <p:sldId id="277" r:id="rId10"/>
    <p:sldId id="278" r:id="rId11"/>
    <p:sldId id="279" r:id="rId12"/>
    <p:sldId id="280" r:id="rId13"/>
    <p:sldId id="281" r:id="rId14"/>
    <p:sldId id="282" r:id="rId15"/>
    <p:sldId id="262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7AF9BB-6D16-4CAF-A69C-A3D6440E33E8}" v="60" dt="2024-10-22T09:58:11.0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50" d="100"/>
          <a:sy n="50" d="100"/>
        </p:scale>
        <p:origin x="24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10/22/2024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SQL Basic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03ABE-302F-5CE7-7142-F134144CD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0850" y="4286207"/>
            <a:ext cx="9144000" cy="5745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and Defining Database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22.10.2024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1: Introduction to Databases and the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B09BE0-790F-1A29-7004-2CC092F57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A8DB32A-1D3F-90DD-F3A0-79B6B38BD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5D57C8E-0BB1-9981-1EE1-8577464B9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3ADDFC5-CF44-5042-68DF-CBF184543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8A08A620-2E99-259D-6190-7670FE5C2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B7D2013-5F75-4129-B918-DFE05525B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59200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DROP Command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739196E-A275-422F-8A4C-99C98E0DD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2490702"/>
            <a:ext cx="9335376" cy="2015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DATABASE </a:t>
            </a:r>
            <a:r>
              <a:rPr kumimoji="0" lang="en-US" altLang="en-US" sz="2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database_name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TABLE </a:t>
            </a:r>
            <a:r>
              <a:rPr kumimoji="0" lang="en-US" altLang="en-US" sz="2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table_name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Caution: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 careful with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as it permanently deletes data.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Delete a database or table. </a:t>
            </a:r>
          </a:p>
        </p:txBody>
      </p:sp>
    </p:spTree>
    <p:extLst>
      <p:ext uri="{BB962C8B-B14F-4D97-AF65-F5344CB8AC3E}">
        <p14:creationId xmlns:p14="http://schemas.microsoft.com/office/powerpoint/2010/main" val="3974300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91631F-281C-614B-2F0F-C166CFE73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AB3FC32-001E-3786-38FB-10C0A75CC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3241654-6179-A004-16EA-9E49D252C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46AD1FA-E3E5-4E58-F9AC-26DD77E1C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287D9211-2225-C494-D615-DF3D50092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B9BF51D-DB7C-5551-863B-7FE45837C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25068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Constraints</a:t>
            </a:r>
            <a:endParaRPr lang="en-US" altLang="en-US" sz="35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F454DDA-90F3-F696-A036-7DF0221F2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79" y="2360265"/>
            <a:ext cx="10485819" cy="3062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Enforce rules on the data in a table to maintain data integrity.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Foreign Key: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Links to the primary key of another table.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Unique: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Ensures that all values in a column are unique.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Null: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Specifies that a column cannot contain NULL values.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Defines a condition that must be true for values in a column.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Primary Key: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Uniquely identifies each row.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71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5C3718-62C2-8E0B-D716-A61C5119E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350F7F2C-4D2F-A186-E40B-A8A2EC2F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CB2DE9-1CA2-8001-534E-5C1CDDD28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B7E914A-EE59-0DD5-4FF9-5DC554A39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C1E98D8D-7321-4ED6-EA67-D3E224E55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109750B-A68A-A63E-54C2-A4012ABDF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DE5F60-0051-7A4F-4FBB-40AB2BD84976}"/>
              </a:ext>
            </a:extLst>
          </p:cNvPr>
          <p:cNvSpPr txBox="1"/>
          <p:nvPr/>
        </p:nvSpPr>
        <p:spPr>
          <a:xfrm>
            <a:off x="685799" y="2828835"/>
            <a:ext cx="6102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Students (</a:t>
            </a:r>
          </a:p>
          <a:p>
            <a:r>
              <a:rPr lang="en-US" dirty="0"/>
              <a:t>    </a:t>
            </a:r>
            <a:r>
              <a:rPr lang="en-US" dirty="0" err="1"/>
              <a:t>StudentID</a:t>
            </a:r>
            <a:r>
              <a:rPr lang="en-US" dirty="0"/>
              <a:t> INT PRIMARY KEY, 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681E2-2AD0-967D-2E27-E96C1CB0BF6C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Primary Key:</a:t>
            </a:r>
          </a:p>
        </p:txBody>
      </p:sp>
    </p:spTree>
    <p:extLst>
      <p:ext uri="{BB962C8B-B14F-4D97-AF65-F5344CB8AC3E}">
        <p14:creationId xmlns:p14="http://schemas.microsoft.com/office/powerpoint/2010/main" val="2751828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EFF768-BB75-1800-11C5-B7A294F41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C3DFE22-55B6-8945-F6A0-DD50E37F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A7580E-5433-DBFD-C3C5-2304D8CDC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287683-EFD1-492C-9CF3-276E2E5D9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0279BCAE-A143-9B5E-0419-A9A093212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BE2D6A0-F9D0-DFB7-41A8-4E336AF0E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36A921-156E-6C63-A373-758A2302B2A5}"/>
              </a:ext>
            </a:extLst>
          </p:cNvPr>
          <p:cNvSpPr txBox="1"/>
          <p:nvPr/>
        </p:nvSpPr>
        <p:spPr>
          <a:xfrm>
            <a:off x="685799" y="2828835"/>
            <a:ext cx="61023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Enrollment (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    </a:t>
            </a:r>
            <a:r>
              <a:rPr lang="en-US" dirty="0" err="1"/>
              <a:t>StudentID</a:t>
            </a:r>
            <a:r>
              <a:rPr lang="en-US" dirty="0"/>
              <a:t> INT,</a:t>
            </a:r>
          </a:p>
          <a:p>
            <a:r>
              <a:rPr lang="en-US" dirty="0"/>
              <a:t>    FOREIGN KEY (</a:t>
            </a:r>
            <a:r>
              <a:rPr lang="en-US" dirty="0" err="1"/>
              <a:t>StudentID</a:t>
            </a:r>
            <a:r>
              <a:rPr lang="en-US" dirty="0"/>
              <a:t>) REFERENCES Students(</a:t>
            </a:r>
            <a:r>
              <a:rPr lang="en-US" dirty="0" err="1"/>
              <a:t>StudentID</a:t>
            </a:r>
            <a:r>
              <a:rPr lang="en-US" dirty="0"/>
              <a:t>)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A8A1B-5CB8-FD8E-7F2A-F30B93446925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Foreign Key:</a:t>
            </a:r>
          </a:p>
        </p:txBody>
      </p:sp>
    </p:spTree>
    <p:extLst>
      <p:ext uri="{BB962C8B-B14F-4D97-AF65-F5344CB8AC3E}">
        <p14:creationId xmlns:p14="http://schemas.microsoft.com/office/powerpoint/2010/main" val="2338696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647250-765F-047B-B268-D95FDEEB7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6A93C3E-AE8C-1555-FAD8-6505A0ACB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D674B60-4380-1F87-9437-AA2BE9271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CD67192-453A-5978-F02B-ED698A014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6D662D8-B1D2-6204-8D8D-414CCB44E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F8901-3514-12B8-14E5-ACA09670D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9101D-5BF4-259A-F235-01B14CC4B962}"/>
              </a:ext>
            </a:extLst>
          </p:cNvPr>
          <p:cNvSpPr txBox="1"/>
          <p:nvPr/>
        </p:nvSpPr>
        <p:spPr>
          <a:xfrm>
            <a:off x="685799" y="2828835"/>
            <a:ext cx="6102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Courses (</a:t>
            </a:r>
          </a:p>
          <a:p>
            <a:r>
              <a:rPr lang="en-US" dirty="0"/>
              <a:t>    </a:t>
            </a:r>
            <a:r>
              <a:rPr lang="en-US" dirty="0" err="1"/>
              <a:t>CourseName</a:t>
            </a:r>
            <a:r>
              <a:rPr lang="en-US" dirty="0"/>
              <a:t> VARCHAR(255) NOT NULL,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4CE00-7EAD-CC6C-DC93-498F051C2E11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Not Null:</a:t>
            </a:r>
          </a:p>
        </p:txBody>
      </p:sp>
    </p:spTree>
    <p:extLst>
      <p:ext uri="{BB962C8B-B14F-4D97-AF65-F5344CB8AC3E}">
        <p14:creationId xmlns:p14="http://schemas.microsoft.com/office/powerpoint/2010/main" val="1626647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DA36A8-9413-7A9E-AEFD-56328F738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596937-E381-F387-8DAC-A8041625F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780" y="-372364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dirty="0"/>
              <a:t>Exercise</a:t>
            </a:r>
          </a:p>
        </p:txBody>
      </p:sp>
      <p:sp>
        <p:nvSpPr>
          <p:cNvPr id="5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659CDFB3-1ADD-B1D6-94AA-36A629977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8" r="2035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709CB94-C428-5DE4-B8BA-97278DA8D2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" y="2009821"/>
            <a:ext cx="10791737" cy="3554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the database design from yesterday's exercise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(e.g., library system, student enrollment),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database schema in a DBMS (MySQL, PostgreSQL, etc.).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database.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tables with appropriate columns and data types.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Define primary keys and foreign keys to establish relationships between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564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634" y="2252312"/>
            <a:ext cx="9724724" cy="933543"/>
          </a:xfrm>
        </p:spPr>
        <p:txBody>
          <a:bodyPr>
            <a:normAutofit/>
          </a:bodyPr>
          <a:lstStyle/>
          <a:p>
            <a:r>
              <a:rPr lang="en-US" b="1" dirty="0"/>
              <a:t>Definition-</a:t>
            </a:r>
            <a:r>
              <a:rPr lang="en-US" dirty="0"/>
              <a:t> </a:t>
            </a:r>
            <a:r>
              <a:rPr lang="en-US" b="1" dirty="0"/>
              <a:t>SQL (Structured Query Language):</a:t>
            </a:r>
            <a:r>
              <a:rPr lang="en-US" dirty="0"/>
              <a:t> The standard language for interacting with relational databases.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665E79B-F3DC-1E40-E26D-19D937A43814}"/>
              </a:ext>
            </a:extLst>
          </p:cNvPr>
          <p:cNvSpPr txBox="1">
            <a:spLocks/>
          </p:cNvSpPr>
          <p:nvPr/>
        </p:nvSpPr>
        <p:spPr>
          <a:xfrm>
            <a:off x="1699547" y="357766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SQL?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CC30E-EDAF-3BE5-98F0-BADC656CAC04}"/>
              </a:ext>
            </a:extLst>
          </p:cNvPr>
          <p:cNvSpPr txBox="1"/>
          <p:nvPr/>
        </p:nvSpPr>
        <p:spPr>
          <a:xfrm>
            <a:off x="1873155" y="3672146"/>
            <a:ext cx="60937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Used for:</a:t>
            </a:r>
          </a:p>
          <a:p>
            <a:r>
              <a:rPr lang="en-US" dirty="0"/>
              <a:t>Creating databases and tables (DDL)</a:t>
            </a:r>
          </a:p>
          <a:p>
            <a:r>
              <a:rPr lang="en-US" dirty="0"/>
              <a:t>Inserting, updating, and deleting data (DML)</a:t>
            </a:r>
          </a:p>
          <a:p>
            <a:r>
              <a:rPr lang="en-US" dirty="0"/>
              <a:t>Querying data (SELECT statements)</a:t>
            </a:r>
          </a:p>
          <a:p>
            <a:r>
              <a:rPr lang="en-US" dirty="0"/>
              <a:t>Controlling access to data (DCL)</a:t>
            </a:r>
          </a:p>
        </p:txBody>
      </p:sp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AB0733-C2D1-5AE0-C29C-580C117FC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100" dirty="0">
                <a:solidFill>
                  <a:schemeClr val="bg1"/>
                </a:solidFill>
              </a:rPr>
              <a:t>Data Definition Language (DDL)</a:t>
            </a:r>
            <a:endParaRPr lang="en-US" sz="31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CEC6728-8CB5-023B-27E1-A4FC0A4C9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1442" y="2045316"/>
            <a:ext cx="10600081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to define the structure of the database.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commands: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Create databases, tables, and other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ALTER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Modify existing database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Delete database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of this lecture: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ALTER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 for databases and tables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9BD6C3-B837-A49A-EF12-CD531EE2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A6798-CF64-F939-6297-EC1930A70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88" y="415521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dirty="0"/>
              <a:t>Creating a Database</a:t>
            </a:r>
            <a:endParaRPr lang="en-US" sz="3000" b="1" dirty="0"/>
          </a:p>
        </p:txBody>
      </p:sp>
      <p:sp>
        <p:nvSpPr>
          <p:cNvPr id="4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7C8FDF5-1379-A47C-2A2C-F711E5992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2612192"/>
            <a:ext cx="5642879" cy="33206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en-US" sz="2400" dirty="0"/>
              <a:t>Syntax:</a:t>
            </a:r>
            <a:br>
              <a:rPr lang="en-US" sz="2400" dirty="0"/>
            </a:br>
            <a:r>
              <a:rPr lang="en-US" sz="2400" dirty="0"/>
              <a:t>CREATE DATABASE </a:t>
            </a:r>
            <a:r>
              <a:rPr lang="en-US" sz="2400" dirty="0" err="1"/>
              <a:t>database_name</a:t>
            </a:r>
            <a:r>
              <a:rPr lang="en-US" sz="2400" dirty="0"/>
              <a:t>;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1C870E33-9B60-3307-30D3-514E1A0764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66" r="14981" b="-1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70B5A58-0E3C-4DF6-F472-83A93AC6D2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3480891"/>
            <a:ext cx="52246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CREATE DATABASE University;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99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C371E-C76E-2236-89DC-8DE63FC7C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12DD382-A2A4-5F5D-B4B4-951CB8E7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E83AF-F4FA-10DF-A5BF-7D80B572E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Creating a Table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B9162D-FFA6-B997-F5A8-BB23F6BA02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2434201"/>
            <a:ext cx="580389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Syntax:</a:t>
            </a:r>
            <a:br>
              <a:rPr lang="en-US" sz="2000" dirty="0"/>
            </a:br>
            <a:r>
              <a:rPr lang="en-US" sz="2000" dirty="0"/>
              <a:t>CREATE TABLE </a:t>
            </a:r>
            <a:r>
              <a:rPr lang="en-US" sz="2000" dirty="0" err="1"/>
              <a:t>table_name</a:t>
            </a:r>
            <a:r>
              <a:rPr lang="en-US" sz="2000" dirty="0"/>
              <a:t>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column1_name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column2_name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...</a:t>
            </a:r>
            <a:br>
              <a:rPr lang="en-US" sz="2000" dirty="0"/>
            </a:br>
            <a:r>
              <a:rPr lang="en-US" sz="2000" dirty="0"/>
              <a:t>);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89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A4C598-42A3-FD6A-C3A8-61CD596F5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D27E3EAE-199A-47B0-DC6C-BF221A66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7BCDC06-270A-AB75-5F76-C29458B471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9E68BAC0-F482-9D25-F05A-05C0E3B5D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C3A06-4F07-877D-2F7A-1D10FCEF1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Creating a Table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59EC67-5087-51CF-7319-8C088E397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2434201"/>
            <a:ext cx="580389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Syntax:</a:t>
            </a:r>
            <a:br>
              <a:rPr lang="en-US" sz="2000" dirty="0"/>
            </a:br>
            <a:r>
              <a:rPr lang="en-US" sz="2000" dirty="0"/>
              <a:t>CREATE TABLE </a:t>
            </a:r>
            <a:r>
              <a:rPr lang="en-US" sz="2000" dirty="0" err="1"/>
              <a:t>table_name</a:t>
            </a:r>
            <a:r>
              <a:rPr lang="en-US" sz="2000" dirty="0"/>
              <a:t>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column1_name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column2_name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...</a:t>
            </a:r>
            <a:br>
              <a:rPr lang="en-US" sz="2000" dirty="0"/>
            </a:br>
            <a:r>
              <a:rPr lang="en-US" sz="2000" dirty="0"/>
              <a:t>);</a:t>
            </a:r>
            <a:br>
              <a:rPr lang="en-US" sz="2000" dirty="0"/>
            </a:br>
            <a:r>
              <a:rPr lang="en-US" sz="2000" dirty="0"/>
              <a:t>Example:</a:t>
            </a:r>
            <a:br>
              <a:rPr lang="en-US" sz="2000" dirty="0"/>
            </a:br>
            <a:r>
              <a:rPr lang="en-US" sz="2000" dirty="0"/>
              <a:t>CREATE TABLE Students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</a:t>
            </a:r>
            <a:r>
              <a:rPr lang="en-US" sz="2000" dirty="0" err="1"/>
              <a:t>StudentID</a:t>
            </a:r>
            <a:r>
              <a:rPr lang="en-US" sz="2000" dirty="0"/>
              <a:t> INT PRIMARY KEY,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FirstName VARCHAR(255) NOT NULL,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</a:t>
            </a:r>
            <a:r>
              <a:rPr lang="en-US" sz="2000" dirty="0" err="1"/>
              <a:t>LastName</a:t>
            </a:r>
            <a:r>
              <a:rPr lang="en-US" sz="2000" dirty="0"/>
              <a:t> VARCHAR(255) NOT NULL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);</a:t>
            </a:r>
            <a:endParaRPr kumimoji="0" lang="en-US" altLang="en-US" sz="200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1273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39C46F-C813-805C-BD3E-F393B850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9C509D2-0C1A-47B8-89C1-D3AB17D45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A88FA6A-0183-D00E-C79A-00C1A30602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0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F300BF8-BFD3-E84A-FA95-29D420373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132" y="-1193800"/>
            <a:ext cx="9144000" cy="2387600"/>
          </a:xfrm>
        </p:spPr>
        <p:txBody>
          <a:bodyPr/>
          <a:lstStyle/>
          <a:p>
            <a:r>
              <a:rPr lang="en-US" b="1" dirty="0"/>
              <a:t>Data Types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A9EB4E7-391D-D04B-592A-BF32654AF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2387600"/>
            <a:ext cx="9454832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Define the type of data that can be stored in a column.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data types: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Numeric: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DECIMAL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FLOAT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String: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CHAR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TEXT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Date/Time: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DATETIME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Boolean: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BOOLEAN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(or similar)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6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7F55D8-4A7A-6F5E-7976-217819830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C9E7488-367A-7001-82B5-0E9B2CCE0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7660C3-5D86-28DD-DF13-9DD70E3D0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627788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ALTER Command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C7F2EB-C2C2-0526-B2E0-FAC391CEE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2789422"/>
            <a:ext cx="547137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Modify the structure of an existing 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lvl="1" indent="-177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Modify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MODIFY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71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5A0B03-0539-0644-131C-BDBD5A7B9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CDED03A-7846-38F5-1308-99C06BAD9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52380B-31A2-960F-C2DD-D4BEECAE8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01FD1D-2FFD-D027-FE6C-9E21CC1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998997E8-16DA-F978-FC27-893C8501D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32C7D0-AC34-24EE-5D5C-5332E8218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627788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ALTER Command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294F97-E1EB-4273-FE4A-CB051223F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630" y="1694078"/>
            <a:ext cx="547137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Modify the structure of an existing 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lvl="1" indent="-177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Modify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MODIFY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EC316E-78D8-CA65-B2DD-0522B71D112C}"/>
              </a:ext>
            </a:extLst>
          </p:cNvPr>
          <p:cNvSpPr txBox="1"/>
          <p:nvPr/>
        </p:nvSpPr>
        <p:spPr>
          <a:xfrm>
            <a:off x="685799" y="4378134"/>
            <a:ext cx="6102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ALTER TABLE Students</a:t>
            </a:r>
          </a:p>
          <a:p>
            <a:r>
              <a:rPr lang="en-US"/>
              <a:t>ADD COLUMN Email VARCHAR(255);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C65BE-A785-A133-891C-F1BE69873FEF}"/>
              </a:ext>
            </a:extLst>
          </p:cNvPr>
          <p:cNvSpPr txBox="1"/>
          <p:nvPr/>
        </p:nvSpPr>
        <p:spPr>
          <a:xfrm>
            <a:off x="568645" y="3728603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86208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5094</TotalTime>
  <Words>645</Words>
  <Application>Microsoft Office PowerPoint</Application>
  <PresentationFormat>Widescreen</PresentationFormat>
  <Paragraphs>98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Arial Unicode MS</vt:lpstr>
      <vt:lpstr>Calibri</vt:lpstr>
      <vt:lpstr>Office Theme</vt:lpstr>
      <vt:lpstr>SQL Basic</vt:lpstr>
      <vt:lpstr>PowerPoint Presentation</vt:lpstr>
      <vt:lpstr>Data Definition Language (DDL)</vt:lpstr>
      <vt:lpstr>Creating a Database</vt:lpstr>
      <vt:lpstr>Creating a Table</vt:lpstr>
      <vt:lpstr>Creating a Table</vt:lpstr>
      <vt:lpstr>Data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4</cp:revision>
  <dcterms:created xsi:type="dcterms:W3CDTF">2024-10-12T20:27:14Z</dcterms:created>
  <dcterms:modified xsi:type="dcterms:W3CDTF">2024-10-22T10:00:48Z</dcterms:modified>
</cp:coreProperties>
</file>

<file path=docProps/thumbnail.jpeg>
</file>